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98" r:id="rId6"/>
    <p:sldId id="297" r:id="rId7"/>
    <p:sldId id="299" r:id="rId8"/>
    <p:sldId id="308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5" r:id="rId17"/>
    <p:sldId id="309" r:id="rId18"/>
    <p:sldId id="310" r:id="rId19"/>
    <p:sldId id="311" r:id="rId20"/>
    <p:sldId id="313" r:id="rId21"/>
    <p:sldId id="314" r:id="rId22"/>
    <p:sldId id="268" r:id="rId23"/>
  </p:sldIdLst>
  <p:sldSz cx="9144000" cy="5143500" type="screen16x9"/>
  <p:notesSz cx="6858000" cy="9144000"/>
  <p:embeddedFontLst>
    <p:embeddedFont>
      <p:font typeface="Advent Pro SemiBold" panose="020B0604020202020204" charset="0"/>
      <p:regular r:id="rId25"/>
      <p:bold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Fira Sans Condensed Medium" panose="020B0603050000020004" pitchFamily="3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Livvic Light" pitchFamily="2" charset="0"/>
      <p:regular r:id="rId39"/>
      <p:italic r:id="rId40"/>
    </p:embeddedFont>
    <p:embeddedFont>
      <p:font typeface="Maven Pro" panose="020B0604020202020204" charset="0"/>
      <p:regular r:id="rId41"/>
      <p:bold r:id="rId42"/>
    </p:embeddedFont>
    <p:embeddedFont>
      <p:font typeface="Nunito Light" pitchFamily="2" charset="0"/>
      <p:regular r:id="rId43"/>
      <p:italic r:id="rId44"/>
    </p:embeddedFont>
    <p:embeddedFont>
      <p:font typeface="Share Tech" panose="020B0604020202020204" charset="0"/>
      <p:regular r:id="rId45"/>
    </p:embeddedFont>
    <p:embeddedFont>
      <p:font typeface="Wingdings 2" panose="05020102010507070707" pitchFamily="18" charset="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8B89B7-002C-4428-806A-919B4FB59CAB}">
  <a:tblStyle styleId="{D68B89B7-002C-4428-806A-919B4FB59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8T12:51:39.49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1,'2185'0,"-2177"0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8T12:51:54.76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1,'849'0,"-844"0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8T12:52:42.47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0,'861'0,"-855"0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8T12:52:50.02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1,'1122'0,"-1117"0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28T12:53:02.55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1,'1669'0,"-1677"0,0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Sara Rostami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HATE </a:t>
            </a:r>
            <a:r>
              <a:rPr lang="en" dirty="0">
                <a:solidFill>
                  <a:schemeClr val="accent2"/>
                </a:solidFill>
              </a:rPr>
              <a:t>CRIME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DATA ANALYSIS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9E5C-AB70-3F9D-874D-821E8CF9F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FB8E4-32FE-8CED-813A-8829605A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1" y="1244695"/>
            <a:ext cx="7983302" cy="2633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14E46-96F1-A087-CFAE-2FF7F32D12D4}"/>
              </a:ext>
            </a:extLst>
          </p:cNvPr>
          <p:cNvSpPr txBox="1"/>
          <p:nvPr/>
        </p:nvSpPr>
        <p:spPr>
          <a:xfrm>
            <a:off x="79361" y="4672066"/>
            <a:ext cx="64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8/19</a:t>
            </a:r>
          </a:p>
        </p:txBody>
      </p:sp>
    </p:spTree>
    <p:extLst>
      <p:ext uri="{BB962C8B-B14F-4D97-AF65-F5344CB8AC3E}">
        <p14:creationId xmlns:p14="http://schemas.microsoft.com/office/powerpoint/2010/main" val="117017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60BE-3A85-71DE-CF34-F33D2FF33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1C214-BCFD-6938-0A98-B8DE33F3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5" y="1041440"/>
            <a:ext cx="4898820" cy="3470354"/>
          </a:xfrm>
          <a:prstGeom prst="rect">
            <a:avLst/>
          </a:prstGeom>
        </p:spPr>
      </p:pic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25A457EF-9B39-FE48-9BE6-BF2680787DDD}"/>
              </a:ext>
            </a:extLst>
          </p:cNvPr>
          <p:cNvSpPr/>
          <p:nvPr/>
        </p:nvSpPr>
        <p:spPr>
          <a:xfrm>
            <a:off x="3130285" y="1432632"/>
            <a:ext cx="447349" cy="152792"/>
          </a:xfrm>
          <a:prstGeom prst="borderCallout2">
            <a:avLst>
              <a:gd name="adj1" fmla="val 18750"/>
              <a:gd name="adj2" fmla="val -8333"/>
              <a:gd name="adj3" fmla="val 21026"/>
              <a:gd name="adj4" fmla="val -31434"/>
              <a:gd name="adj5" fmla="val -24272"/>
              <a:gd name="adj6" fmla="val -6638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800" b="1" dirty="0">
                <a:latin typeface="Maven Pro" panose="020B0604020202020204" charset="0"/>
              </a:rPr>
              <a:t>2001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1456ACFF-FE2C-5366-9A53-EE393FCEC88F}"/>
              </a:ext>
            </a:extLst>
          </p:cNvPr>
          <p:cNvSpPr/>
          <p:nvPr/>
        </p:nvSpPr>
        <p:spPr>
          <a:xfrm>
            <a:off x="1834597" y="1362703"/>
            <a:ext cx="447349" cy="152792"/>
          </a:xfrm>
          <a:prstGeom prst="borderCallout2">
            <a:avLst>
              <a:gd name="adj1" fmla="val 100669"/>
              <a:gd name="adj2" fmla="val 50734"/>
              <a:gd name="adj3" fmla="val 203067"/>
              <a:gd name="adj4" fmla="val 78929"/>
              <a:gd name="adj5" fmla="val 308181"/>
              <a:gd name="adj6" fmla="val 7822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Maven Pro" panose="020B0604020202020204" charset="0"/>
              </a:rPr>
              <a:t>1996</a:t>
            </a: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C1619BA2-1F23-5B8C-844A-79C7F005DAEA}"/>
              </a:ext>
            </a:extLst>
          </p:cNvPr>
          <p:cNvSpPr/>
          <p:nvPr/>
        </p:nvSpPr>
        <p:spPr>
          <a:xfrm>
            <a:off x="3889386" y="1866651"/>
            <a:ext cx="498344" cy="1877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2130"/>
              <a:gd name="adj6" fmla="val -3291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Maven Pro" panose="020B0604020202020204" charset="0"/>
              </a:rPr>
              <a:t>2008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437128C6-6878-FE39-DC8B-FC925E6EB7E2}"/>
              </a:ext>
            </a:extLst>
          </p:cNvPr>
          <p:cNvSpPr/>
          <p:nvPr/>
        </p:nvSpPr>
        <p:spPr>
          <a:xfrm>
            <a:off x="4446835" y="1345132"/>
            <a:ext cx="447349" cy="187748"/>
          </a:xfrm>
          <a:prstGeom prst="borderCallout2">
            <a:avLst>
              <a:gd name="adj1" fmla="val 39121"/>
              <a:gd name="adj2" fmla="val 106667"/>
              <a:gd name="adj3" fmla="val 57638"/>
              <a:gd name="adj4" fmla="val 160833"/>
              <a:gd name="adj5" fmla="val 62501"/>
              <a:gd name="adj6" fmla="val 17541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Maven Pro" panose="020B0604020202020204" charset="0"/>
              </a:rPr>
              <a:t>2020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D0306443-5BD6-2AF4-7D9E-29F85A73A309}"/>
              </a:ext>
            </a:extLst>
          </p:cNvPr>
          <p:cNvSpPr/>
          <p:nvPr/>
        </p:nvSpPr>
        <p:spPr>
          <a:xfrm>
            <a:off x="1220356" y="1970958"/>
            <a:ext cx="464733" cy="187748"/>
          </a:xfrm>
          <a:prstGeom prst="borderCallout2">
            <a:avLst>
              <a:gd name="adj1" fmla="val 48379"/>
              <a:gd name="adj2" fmla="val 106667"/>
              <a:gd name="adj3" fmla="val 139120"/>
              <a:gd name="adj4" fmla="val 114583"/>
              <a:gd name="adj5" fmla="val 231019"/>
              <a:gd name="adj6" fmla="val 12208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Maven Pro" panose="020B0604020202020204" charset="0"/>
              </a:rPr>
              <a:t>1993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CE6FBE27-273B-0D95-F222-3896202B10BC}"/>
              </a:ext>
            </a:extLst>
          </p:cNvPr>
          <p:cNvSpPr/>
          <p:nvPr/>
        </p:nvSpPr>
        <p:spPr>
          <a:xfrm>
            <a:off x="1978883" y="3698930"/>
            <a:ext cx="447349" cy="152792"/>
          </a:xfrm>
          <a:prstGeom prst="borderCallout2">
            <a:avLst>
              <a:gd name="adj1" fmla="val 18750"/>
              <a:gd name="adj2" fmla="val -8333"/>
              <a:gd name="adj3" fmla="val 21026"/>
              <a:gd name="adj4" fmla="val -31434"/>
              <a:gd name="adj5" fmla="val 169146"/>
              <a:gd name="adj6" fmla="val -943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800" b="1" dirty="0">
                <a:latin typeface="Maven Pro" panose="020B0604020202020204" charset="0"/>
              </a:rPr>
              <a:t>1991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795A8A-CD93-DE98-309C-0ECF2C067E42}"/>
              </a:ext>
            </a:extLst>
          </p:cNvPr>
          <p:cNvSpPr txBox="1"/>
          <p:nvPr/>
        </p:nvSpPr>
        <p:spPr>
          <a:xfrm>
            <a:off x="27603" y="4672066"/>
            <a:ext cx="60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9/19</a:t>
            </a:r>
          </a:p>
        </p:txBody>
      </p:sp>
    </p:spTree>
    <p:extLst>
      <p:ext uri="{BB962C8B-B14F-4D97-AF65-F5344CB8AC3E}">
        <p14:creationId xmlns:p14="http://schemas.microsoft.com/office/powerpoint/2010/main" val="4796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17E8-CB6E-7A9E-812A-35033E917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8E0EA-8707-1514-A784-A095AC36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01" y="700575"/>
            <a:ext cx="5144535" cy="419704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8198B5-1074-4A8E-5517-E931DC574F74}"/>
              </a:ext>
            </a:extLst>
          </p:cNvPr>
          <p:cNvSpPr/>
          <p:nvPr/>
        </p:nvSpPr>
        <p:spPr>
          <a:xfrm>
            <a:off x="2182853" y="1105626"/>
            <a:ext cx="191805" cy="10140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1E53344-7848-0A17-EDCB-DC90C7B8AAB2}"/>
              </a:ext>
            </a:extLst>
          </p:cNvPr>
          <p:cNvSpPr/>
          <p:nvPr/>
        </p:nvSpPr>
        <p:spPr>
          <a:xfrm>
            <a:off x="2182858" y="3052055"/>
            <a:ext cx="146606" cy="10140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450221-38D8-9D69-8BFE-5A8DF855BFA5}"/>
              </a:ext>
            </a:extLst>
          </p:cNvPr>
          <p:cNvSpPr/>
          <p:nvPr/>
        </p:nvSpPr>
        <p:spPr>
          <a:xfrm>
            <a:off x="2182853" y="3205038"/>
            <a:ext cx="146606" cy="10140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C5A99-10D7-DA64-686C-6BDE20BD0582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6766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EBC6-3801-C7E0-5B52-3920B126A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E9749-110F-53E0-65EC-363684F2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13" y="1115099"/>
            <a:ext cx="4951608" cy="3270552"/>
          </a:xfrm>
          <a:prstGeom prst="rect">
            <a:avLst/>
          </a:prstGeom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4C8EE3C-DC31-96EB-0729-EA38FAEAD433}"/>
              </a:ext>
            </a:extLst>
          </p:cNvPr>
          <p:cNvSpPr/>
          <p:nvPr/>
        </p:nvSpPr>
        <p:spPr>
          <a:xfrm>
            <a:off x="1136917" y="2536980"/>
            <a:ext cx="671023" cy="199264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2"/>
                </a:solidFill>
                <a:latin typeface="Maven Pro" panose="020B0604020202020204" charset="0"/>
              </a:rPr>
              <a:t>California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9DB731B-C3F8-9F69-B3C1-D11E07DBBA3F}"/>
              </a:ext>
            </a:extLst>
          </p:cNvPr>
          <p:cNvSpPr/>
          <p:nvPr/>
        </p:nvSpPr>
        <p:spPr>
          <a:xfrm>
            <a:off x="4001803" y="1974827"/>
            <a:ext cx="611919" cy="107780"/>
          </a:xfrm>
          <a:prstGeom prst="wedgeRectCallout">
            <a:avLst>
              <a:gd name="adj1" fmla="val -21227"/>
              <a:gd name="adj2" fmla="val 235952"/>
            </a:avLst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2"/>
                </a:solidFill>
                <a:latin typeface="Maven Pro" panose="020B0604020202020204" charset="0"/>
              </a:rPr>
              <a:t>New York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7A39A7-A85B-F9AB-5570-7F9518869074}"/>
              </a:ext>
            </a:extLst>
          </p:cNvPr>
          <p:cNvGrpSpPr/>
          <p:nvPr/>
        </p:nvGrpSpPr>
        <p:grpSpPr>
          <a:xfrm>
            <a:off x="4080323" y="2695614"/>
            <a:ext cx="695362" cy="200055"/>
            <a:chOff x="4080323" y="2695614"/>
            <a:chExt cx="695362" cy="200055"/>
          </a:xfrm>
        </p:grpSpPr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43A52BDC-B374-FAF1-4C12-C5D15005B258}"/>
                </a:ext>
              </a:extLst>
            </p:cNvPr>
            <p:cNvSpPr/>
            <p:nvPr/>
          </p:nvSpPr>
          <p:spPr>
            <a:xfrm flipV="1">
              <a:off x="4106109" y="2729293"/>
              <a:ext cx="643791" cy="132699"/>
            </a:xfrm>
            <a:prstGeom prst="wedgeRectCallout">
              <a:avLst>
                <a:gd name="adj1" fmla="val -21227"/>
                <a:gd name="adj2" fmla="val 235952"/>
              </a:avLst>
            </a:prstGeom>
            <a:solidFill>
              <a:schemeClr val="accent5"/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1" dirty="0">
                <a:solidFill>
                  <a:schemeClr val="bg2"/>
                </a:solidFill>
                <a:latin typeface="Maven Pro" panose="020B060402020202020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4A7A98-72DC-C26F-B27A-4DAE89737C46}"/>
                </a:ext>
              </a:extLst>
            </p:cNvPr>
            <p:cNvSpPr txBox="1"/>
            <p:nvPr/>
          </p:nvSpPr>
          <p:spPr>
            <a:xfrm>
              <a:off x="4080323" y="2695614"/>
              <a:ext cx="6953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Maven Pro" panose="020B0604020202020204" charset="0"/>
                </a:rPr>
                <a:t>New Jersey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D199F7-303C-DF90-949B-E9CC04784471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8070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3A868-826B-72F3-CE7C-60092B702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Q4</a:t>
            </a:r>
          </a:p>
        </p:txBody>
      </p:sp>
      <p:pic>
        <p:nvPicPr>
          <p:cNvPr id="4" name="Number_of_hate_crimes_per_state_over_the_years">
            <a:hlinkClick r:id="" action="ppaction://media"/>
            <a:extLst>
              <a:ext uri="{FF2B5EF4-FFF2-40B4-BE49-F238E27FC236}">
                <a16:creationId xmlns:a16="http://schemas.microsoft.com/office/drawing/2014/main" id="{688833D0-B854-1EC4-8CD9-860BDE624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467" y="1038354"/>
            <a:ext cx="5250672" cy="3449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75054-66EE-98B6-B2F7-983283101FB7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12/19</a:t>
            </a:r>
          </a:p>
        </p:txBody>
      </p:sp>
    </p:spTree>
    <p:extLst>
      <p:ext uri="{BB962C8B-B14F-4D97-AF65-F5344CB8AC3E}">
        <p14:creationId xmlns:p14="http://schemas.microsoft.com/office/powerpoint/2010/main" val="5577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82B06-93E6-5751-63DF-2B8AF225F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dirty="0"/>
              <a:t>Minimum Year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BC728A-858F-E80F-2B02-39019472F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0C9EF-D159-686D-6F87-95C837C8599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dirty="0"/>
              <a:t>Maximum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99E94-4F9A-DC5A-F7C5-29E21C3E0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2772" r="14943" b="3233"/>
          <a:stretch/>
        </p:blipFill>
        <p:spPr>
          <a:xfrm>
            <a:off x="813298" y="1541248"/>
            <a:ext cx="3476853" cy="2538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718BD-E1E0-CAAC-1A6F-AE72C7E61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0" t="1336" b="2089"/>
          <a:stretch/>
        </p:blipFill>
        <p:spPr>
          <a:xfrm>
            <a:off x="4690125" y="1541247"/>
            <a:ext cx="3790962" cy="2538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5093D1-8A31-5209-57BB-4367E6A6D876}"/>
              </a:ext>
            </a:extLst>
          </p:cNvPr>
          <p:cNvSpPr txBox="1"/>
          <p:nvPr/>
        </p:nvSpPr>
        <p:spPr>
          <a:xfrm>
            <a:off x="174096" y="469653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301766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B6314-2CC2-58A8-93B7-766F67BB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51" y="914974"/>
            <a:ext cx="4821436" cy="1921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9DC958-D2E6-9E5C-9704-26383BC9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53" y="2884614"/>
            <a:ext cx="5269074" cy="21012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AF95CE-352A-F779-D5CB-E7AEEEDCDD75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14/19</a:t>
            </a:r>
          </a:p>
        </p:txBody>
      </p:sp>
    </p:spTree>
    <p:extLst>
      <p:ext uri="{BB962C8B-B14F-4D97-AF65-F5344CB8AC3E}">
        <p14:creationId xmlns:p14="http://schemas.microsoft.com/office/powerpoint/2010/main" val="15324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690FD1-ACD5-4058-4E92-6F7F459E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38" y="1192546"/>
            <a:ext cx="4122633" cy="28707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BB854B-B08F-E6A0-67DA-29030041E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81" y="1182115"/>
            <a:ext cx="4166719" cy="2881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D2A95-A4DB-38FC-40FB-AC4B73F9E879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15/19</a:t>
            </a:r>
          </a:p>
        </p:txBody>
      </p:sp>
    </p:spTree>
    <p:extLst>
      <p:ext uri="{BB962C8B-B14F-4D97-AF65-F5344CB8AC3E}">
        <p14:creationId xmlns:p14="http://schemas.microsoft.com/office/powerpoint/2010/main" val="30275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DE029-3503-D7CB-FAD6-052B6932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" y="1219619"/>
            <a:ext cx="4114800" cy="2845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E2A81-6033-BEFA-D337-72CFDC43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03" y="1216882"/>
            <a:ext cx="4114800" cy="286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87A09-5DD8-7194-0185-BB4F2EE0154E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16/19</a:t>
            </a:r>
          </a:p>
        </p:txBody>
      </p:sp>
    </p:spTree>
    <p:extLst>
      <p:ext uri="{BB962C8B-B14F-4D97-AF65-F5344CB8AC3E}">
        <p14:creationId xmlns:p14="http://schemas.microsoft.com/office/powerpoint/2010/main" val="15299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6063596" cy="5778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 (Most frequent Offense)</a:t>
            </a:r>
          </a:p>
        </p:txBody>
      </p:sp>
      <p:pic>
        <p:nvPicPr>
          <p:cNvPr id="3" name="offense_1">
            <a:hlinkClick r:id="" action="ppaction://media"/>
            <a:extLst>
              <a:ext uri="{FF2B5EF4-FFF2-40B4-BE49-F238E27FC236}">
                <a16:creationId xmlns:a16="http://schemas.microsoft.com/office/drawing/2014/main" id="{4825943C-AE69-206C-9626-54DD0EFD3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6071" y="1252880"/>
            <a:ext cx="5951857" cy="2945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84A8C-7E3C-6FB3-E611-A92E17D9B325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17/19</a:t>
            </a:r>
          </a:p>
        </p:txBody>
      </p:sp>
    </p:spTree>
    <p:extLst>
      <p:ext uri="{BB962C8B-B14F-4D97-AF65-F5344CB8AC3E}">
        <p14:creationId xmlns:p14="http://schemas.microsoft.com/office/powerpoint/2010/main" val="26842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5046113" y="3249042"/>
            <a:ext cx="2091239" cy="1019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the questions about our dataset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540572" y="3249052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hate crime &amp; introducing our dataset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540572" y="2645887"/>
            <a:ext cx="19440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2868498" y="3249054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leaning the data and adding the needed columns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2868498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Preprocess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504552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Questions</a:t>
            </a:r>
            <a:endParaRPr sz="2800" dirty="0"/>
          </a:p>
        </p:txBody>
      </p:sp>
      <p:sp>
        <p:nvSpPr>
          <p:cNvPr id="481" name="Google Shape;481;p27"/>
          <p:cNvSpPr/>
          <p:nvPr/>
        </p:nvSpPr>
        <p:spPr>
          <a:xfrm>
            <a:off x="540572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2868498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5045520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cxnSpLocks/>
            <a:stCxn id="481" idx="1"/>
            <a:endCxn id="476" idx="1"/>
          </p:cNvCxnSpPr>
          <p:nvPr/>
        </p:nvCxnSpPr>
        <p:spPr>
          <a:xfrm rot="10800000" flipV="1">
            <a:off x="540572" y="1974799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2868498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504552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314245" y="898254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664021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001229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72;p27">
            <a:extLst>
              <a:ext uri="{FF2B5EF4-FFF2-40B4-BE49-F238E27FC236}">
                <a16:creationId xmlns:a16="http://schemas.microsoft.com/office/drawing/2014/main" id="{CA2CA9A4-3ED7-0706-2494-926FD11CB3F4}"/>
              </a:ext>
            </a:extLst>
          </p:cNvPr>
          <p:cNvSpPr txBox="1">
            <a:spLocks/>
          </p:cNvSpPr>
          <p:nvPr/>
        </p:nvSpPr>
        <p:spPr>
          <a:xfrm>
            <a:off x="7128137" y="3269323"/>
            <a:ext cx="1905445" cy="93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Answering the questions about the data with Descriptive data analysis</a:t>
            </a:r>
          </a:p>
        </p:txBody>
      </p:sp>
      <p:sp>
        <p:nvSpPr>
          <p:cNvPr id="3" name="Google Shape;480;p27">
            <a:extLst>
              <a:ext uri="{FF2B5EF4-FFF2-40B4-BE49-F238E27FC236}">
                <a16:creationId xmlns:a16="http://schemas.microsoft.com/office/drawing/2014/main" id="{BA282FD0-CCA6-2369-F90D-AE9B0D69D1CB}"/>
              </a:ext>
            </a:extLst>
          </p:cNvPr>
          <p:cNvSpPr txBox="1">
            <a:spLocks/>
          </p:cNvSpPr>
          <p:nvPr/>
        </p:nvSpPr>
        <p:spPr>
          <a:xfrm>
            <a:off x="7127544" y="266616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800" dirty="0">
                <a:solidFill>
                  <a:srgbClr val="92D050"/>
                </a:solidFill>
              </a:rPr>
              <a:t>DDA</a:t>
            </a:r>
          </a:p>
        </p:txBody>
      </p:sp>
      <p:sp>
        <p:nvSpPr>
          <p:cNvPr id="4" name="Google Shape;483;p27">
            <a:extLst>
              <a:ext uri="{FF2B5EF4-FFF2-40B4-BE49-F238E27FC236}">
                <a16:creationId xmlns:a16="http://schemas.microsoft.com/office/drawing/2014/main" id="{0A750718-73A5-CBE1-C748-6C5D03105580}"/>
              </a:ext>
            </a:extLst>
          </p:cNvPr>
          <p:cNvSpPr/>
          <p:nvPr/>
        </p:nvSpPr>
        <p:spPr>
          <a:xfrm>
            <a:off x="7127544" y="1583032"/>
            <a:ext cx="824100" cy="8241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" name="Google Shape;486;p27">
            <a:extLst>
              <a:ext uri="{FF2B5EF4-FFF2-40B4-BE49-F238E27FC236}">
                <a16:creationId xmlns:a16="http://schemas.microsoft.com/office/drawing/2014/main" id="{94855D37-17B5-B218-49B4-9BB1D6B4B087}"/>
              </a:ext>
            </a:extLst>
          </p:cNvPr>
          <p:cNvCxnSpPr>
            <a:stCxn id="4" idx="1"/>
            <a:endCxn id="3" idx="1"/>
          </p:cNvCxnSpPr>
          <p:nvPr/>
        </p:nvCxnSpPr>
        <p:spPr>
          <a:xfrm>
            <a:off x="7127544" y="1995082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0478;p59">
            <a:extLst>
              <a:ext uri="{FF2B5EF4-FFF2-40B4-BE49-F238E27FC236}">
                <a16:creationId xmlns:a16="http://schemas.microsoft.com/office/drawing/2014/main" id="{B8E0122A-7F07-BCD4-4431-7DE898A42935}"/>
              </a:ext>
            </a:extLst>
          </p:cNvPr>
          <p:cNvGrpSpPr/>
          <p:nvPr/>
        </p:nvGrpSpPr>
        <p:grpSpPr>
          <a:xfrm>
            <a:off x="7280211" y="1758119"/>
            <a:ext cx="518766" cy="503136"/>
            <a:chOff x="852385" y="1510916"/>
            <a:chExt cx="353145" cy="351998"/>
          </a:xfrm>
          <a:solidFill>
            <a:schemeClr val="bg2"/>
          </a:solidFill>
        </p:grpSpPr>
        <p:sp>
          <p:nvSpPr>
            <p:cNvPr id="14" name="Google Shape;10479;p59">
              <a:extLst>
                <a:ext uri="{FF2B5EF4-FFF2-40B4-BE49-F238E27FC236}">
                  <a16:creationId xmlns:a16="http://schemas.microsoft.com/office/drawing/2014/main" id="{2D8E758B-5F53-9DC7-ADB6-0E3ED841273B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80;p59">
              <a:extLst>
                <a:ext uri="{FF2B5EF4-FFF2-40B4-BE49-F238E27FC236}">
                  <a16:creationId xmlns:a16="http://schemas.microsoft.com/office/drawing/2014/main" id="{E7E9388E-A2A2-2498-3E89-DAA823ABEA1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1;p59">
              <a:extLst>
                <a:ext uri="{FF2B5EF4-FFF2-40B4-BE49-F238E27FC236}">
                  <a16:creationId xmlns:a16="http://schemas.microsoft.com/office/drawing/2014/main" id="{07481B56-C8FD-DDAC-AE49-837A79A4FAF2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577;p62">
            <a:extLst>
              <a:ext uri="{FF2B5EF4-FFF2-40B4-BE49-F238E27FC236}">
                <a16:creationId xmlns:a16="http://schemas.microsoft.com/office/drawing/2014/main" id="{DBC23271-3F82-85C7-2818-571273515F81}"/>
              </a:ext>
            </a:extLst>
          </p:cNvPr>
          <p:cNvGrpSpPr/>
          <p:nvPr/>
        </p:nvGrpSpPr>
        <p:grpSpPr>
          <a:xfrm>
            <a:off x="5203897" y="1749278"/>
            <a:ext cx="468276" cy="456574"/>
            <a:chOff x="1396957" y="4287366"/>
            <a:chExt cx="301862" cy="332871"/>
          </a:xfrm>
          <a:solidFill>
            <a:schemeClr val="bg2"/>
          </a:solidFill>
        </p:grpSpPr>
        <p:sp>
          <p:nvSpPr>
            <p:cNvPr id="20" name="Google Shape;12578;p62">
              <a:extLst>
                <a:ext uri="{FF2B5EF4-FFF2-40B4-BE49-F238E27FC236}">
                  <a16:creationId xmlns:a16="http://schemas.microsoft.com/office/drawing/2014/main" id="{609FB84E-B259-FC38-A8B0-1ECD4729BDBB}"/>
                </a:ext>
              </a:extLst>
            </p:cNvPr>
            <p:cNvSpPr/>
            <p:nvPr/>
          </p:nvSpPr>
          <p:spPr>
            <a:xfrm>
              <a:off x="1396957" y="4287366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79;p62">
              <a:extLst>
                <a:ext uri="{FF2B5EF4-FFF2-40B4-BE49-F238E27FC236}">
                  <a16:creationId xmlns:a16="http://schemas.microsoft.com/office/drawing/2014/main" id="{26D06723-570C-E83F-2326-5011EC69954A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80;p62">
              <a:extLst>
                <a:ext uri="{FF2B5EF4-FFF2-40B4-BE49-F238E27FC236}">
                  <a16:creationId xmlns:a16="http://schemas.microsoft.com/office/drawing/2014/main" id="{A2C242F8-0891-7716-2E21-6C74520EF624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81;p62">
              <a:extLst>
                <a:ext uri="{FF2B5EF4-FFF2-40B4-BE49-F238E27FC236}">
                  <a16:creationId xmlns:a16="http://schemas.microsoft.com/office/drawing/2014/main" id="{EAF85603-2295-0ACA-4C52-1878E0446948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82;p62">
              <a:extLst>
                <a:ext uri="{FF2B5EF4-FFF2-40B4-BE49-F238E27FC236}">
                  <a16:creationId xmlns:a16="http://schemas.microsoft.com/office/drawing/2014/main" id="{E6545B83-5563-91E2-0256-358177040803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83;p62">
              <a:extLst>
                <a:ext uri="{FF2B5EF4-FFF2-40B4-BE49-F238E27FC236}">
                  <a16:creationId xmlns:a16="http://schemas.microsoft.com/office/drawing/2014/main" id="{B4FBDBCC-B162-D53A-133E-86B1EC356281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84;p62">
              <a:extLst>
                <a:ext uri="{FF2B5EF4-FFF2-40B4-BE49-F238E27FC236}">
                  <a16:creationId xmlns:a16="http://schemas.microsoft.com/office/drawing/2014/main" id="{8CA86E0B-9056-03F2-F449-BCD9B40FD930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85;p62">
              <a:extLst>
                <a:ext uri="{FF2B5EF4-FFF2-40B4-BE49-F238E27FC236}">
                  <a16:creationId xmlns:a16="http://schemas.microsoft.com/office/drawing/2014/main" id="{CADC0763-3E29-C37F-2823-17E908DC01F5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86;p62">
              <a:extLst>
                <a:ext uri="{FF2B5EF4-FFF2-40B4-BE49-F238E27FC236}">
                  <a16:creationId xmlns:a16="http://schemas.microsoft.com/office/drawing/2014/main" id="{7396D1E3-476B-8011-AD84-ED60BDEB3B67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87;p62">
              <a:extLst>
                <a:ext uri="{FF2B5EF4-FFF2-40B4-BE49-F238E27FC236}">
                  <a16:creationId xmlns:a16="http://schemas.microsoft.com/office/drawing/2014/main" id="{469DE33F-7F18-CBA1-BDAE-B4E1B9B78AE3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88;p62">
              <a:extLst>
                <a:ext uri="{FF2B5EF4-FFF2-40B4-BE49-F238E27FC236}">
                  <a16:creationId xmlns:a16="http://schemas.microsoft.com/office/drawing/2014/main" id="{3DAF91F3-39F8-1D92-AD0B-24EF0BCEBD63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89;p62">
              <a:extLst>
                <a:ext uri="{FF2B5EF4-FFF2-40B4-BE49-F238E27FC236}">
                  <a16:creationId xmlns:a16="http://schemas.microsoft.com/office/drawing/2014/main" id="{0D8C8AFB-844A-4C7F-6093-3779E3B79CA0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90;p62">
              <a:extLst>
                <a:ext uri="{FF2B5EF4-FFF2-40B4-BE49-F238E27FC236}">
                  <a16:creationId xmlns:a16="http://schemas.microsoft.com/office/drawing/2014/main" id="{C51467A4-F913-AF49-6CDD-DB7AB268138B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91;p62">
              <a:extLst>
                <a:ext uri="{FF2B5EF4-FFF2-40B4-BE49-F238E27FC236}">
                  <a16:creationId xmlns:a16="http://schemas.microsoft.com/office/drawing/2014/main" id="{DFE51EF5-A524-E055-D2BB-F93603A4B443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92;p62">
              <a:extLst>
                <a:ext uri="{FF2B5EF4-FFF2-40B4-BE49-F238E27FC236}">
                  <a16:creationId xmlns:a16="http://schemas.microsoft.com/office/drawing/2014/main" id="{2755E64E-B62F-9972-7E3F-861B40E08954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6063596" cy="5778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 (2</a:t>
            </a:r>
            <a:r>
              <a:rPr lang="en-US" baseline="30000" dirty="0"/>
              <a:t>nd</a:t>
            </a:r>
            <a:r>
              <a:rPr lang="en-US" dirty="0"/>
              <a:t> Most frequent Offense)</a:t>
            </a:r>
          </a:p>
        </p:txBody>
      </p:sp>
      <p:pic>
        <p:nvPicPr>
          <p:cNvPr id="4" name="offense_2">
            <a:hlinkClick r:id="" action="ppaction://media"/>
            <a:extLst>
              <a:ext uri="{FF2B5EF4-FFF2-40B4-BE49-F238E27FC236}">
                <a16:creationId xmlns:a16="http://schemas.microsoft.com/office/drawing/2014/main" id="{B0BA92C4-0FD6-B38B-BE11-A3CB5C9D0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706" y="1245315"/>
            <a:ext cx="5943600" cy="294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0EDD9-EFA5-4976-826F-552A8C91F098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18/19</a:t>
            </a:r>
          </a:p>
        </p:txBody>
      </p:sp>
    </p:spTree>
    <p:extLst>
      <p:ext uri="{BB962C8B-B14F-4D97-AF65-F5344CB8AC3E}">
        <p14:creationId xmlns:p14="http://schemas.microsoft.com/office/powerpoint/2010/main" val="23669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8FD-DF5D-49E5-F4AB-2150B557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6063596" cy="5778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DDA</a:t>
            </a:r>
            <a:r>
              <a:rPr lang="en-US" dirty="0"/>
              <a:t> – Q5 (3</a:t>
            </a:r>
            <a:r>
              <a:rPr lang="en-US" baseline="30000" dirty="0"/>
              <a:t>rd</a:t>
            </a:r>
            <a:r>
              <a:rPr lang="en-US" dirty="0"/>
              <a:t> Most frequent Offense)</a:t>
            </a:r>
          </a:p>
        </p:txBody>
      </p:sp>
      <p:pic>
        <p:nvPicPr>
          <p:cNvPr id="4" name="offense_3">
            <a:hlinkClick r:id="" action="ppaction://media"/>
            <a:extLst>
              <a:ext uri="{FF2B5EF4-FFF2-40B4-BE49-F238E27FC236}">
                <a16:creationId xmlns:a16="http://schemas.microsoft.com/office/drawing/2014/main" id="{DA092ECE-FAD7-A5EB-0160-73D5CE66E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505" y="1243033"/>
            <a:ext cx="5958509" cy="293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27A19-3973-C493-BB1C-F21178B9EF8A}"/>
              </a:ext>
            </a:extLst>
          </p:cNvPr>
          <p:cNvSpPr txBox="1"/>
          <p:nvPr/>
        </p:nvSpPr>
        <p:spPr>
          <a:xfrm>
            <a:off x="-24157" y="4672066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19/19</a:t>
            </a:r>
          </a:p>
        </p:txBody>
      </p:sp>
    </p:spTree>
    <p:extLst>
      <p:ext uri="{BB962C8B-B14F-4D97-AF65-F5344CB8AC3E}">
        <p14:creationId xmlns:p14="http://schemas.microsoft.com/office/powerpoint/2010/main" val="141386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accent3"/>
                </a:solidFill>
              </a:rPr>
              <a:t>YOU!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86247" y="1403638"/>
            <a:ext cx="4049736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Hate crime is any criminal offence perceived by the victim, or anybody else, to be motivated by hostility or prejudice towards someone’s: </a:t>
            </a:r>
            <a:endParaRPr lang="fa-I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race, religion, sexual orientation, transgender identity, and disability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AD0D9A-5906-2359-6E10-5BFE469C031A}"/>
              </a:ext>
            </a:extLst>
          </p:cNvPr>
          <p:cNvSpPr txBox="1"/>
          <p:nvPr/>
        </p:nvSpPr>
        <p:spPr>
          <a:xfrm>
            <a:off x="103517" y="4672066"/>
            <a:ext cx="555541" cy="31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aven Pro" panose="020B0604020202020204" charset="0"/>
              </a:rPr>
              <a:t>1/19</a:t>
            </a:r>
            <a:endParaRPr lang="en-US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r>
              <a:rPr lang="en" dirty="0"/>
              <a:t> </a:t>
            </a:r>
            <a:r>
              <a:rPr lang="fa-IR" dirty="0"/>
              <a:t>)</a:t>
            </a:r>
            <a:r>
              <a:rPr lang="en-US" dirty="0"/>
              <a:t>Cont.)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3" y="1196026"/>
            <a:ext cx="12219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1321908" y="1709880"/>
            <a:ext cx="1158309" cy="345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 columns</a:t>
            </a:r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2480217" y="1915531"/>
            <a:ext cx="2333323" cy="911319"/>
          </a:xfrm>
          <a:prstGeom prst="bentConnector3">
            <a:avLst>
              <a:gd name="adj1" fmla="val 168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EE8F543F-C131-4E4F-645E-FEA00BF77B3F}"/>
              </a:ext>
            </a:extLst>
          </p:cNvPr>
          <p:cNvSpPr/>
          <p:nvPr/>
        </p:nvSpPr>
        <p:spPr>
          <a:xfrm>
            <a:off x="1218050" y="1878889"/>
            <a:ext cx="110352" cy="95118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73;p29">
            <a:extLst>
              <a:ext uri="{FF2B5EF4-FFF2-40B4-BE49-F238E27FC236}">
                <a16:creationId xmlns:a16="http://schemas.microsoft.com/office/drawing/2014/main" id="{60AD0C6C-D27C-5319-1F3C-56F622514F10}"/>
              </a:ext>
            </a:extLst>
          </p:cNvPr>
          <p:cNvSpPr txBox="1">
            <a:spLocks/>
          </p:cNvSpPr>
          <p:nvPr/>
        </p:nvSpPr>
        <p:spPr>
          <a:xfrm>
            <a:off x="1325223" y="1971609"/>
            <a:ext cx="1545669" cy="34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226328</a:t>
            </a:r>
            <a:r>
              <a:rPr lang="en-US" dirty="0"/>
              <a:t> Rows</a:t>
            </a:r>
          </a:p>
        </p:txBody>
      </p:sp>
      <p:sp>
        <p:nvSpPr>
          <p:cNvPr id="6" name="Google Shape;702;p33">
            <a:extLst>
              <a:ext uri="{FF2B5EF4-FFF2-40B4-BE49-F238E27FC236}">
                <a16:creationId xmlns:a16="http://schemas.microsoft.com/office/drawing/2014/main" id="{105DC708-A11A-F17C-86F6-91EE85A1A60B}"/>
              </a:ext>
            </a:extLst>
          </p:cNvPr>
          <p:cNvSpPr/>
          <p:nvPr/>
        </p:nvSpPr>
        <p:spPr>
          <a:xfrm>
            <a:off x="1221365" y="2140618"/>
            <a:ext cx="110352" cy="95118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0;p29">
            <a:extLst>
              <a:ext uri="{FF2B5EF4-FFF2-40B4-BE49-F238E27FC236}">
                <a16:creationId xmlns:a16="http://schemas.microsoft.com/office/drawing/2014/main" id="{1D93435E-3BFE-8F09-B443-E2654BC4D586}"/>
              </a:ext>
            </a:extLst>
          </p:cNvPr>
          <p:cNvSpPr/>
          <p:nvPr/>
        </p:nvSpPr>
        <p:spPr>
          <a:xfrm>
            <a:off x="5030427" y="1180712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incident_id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0" name="Google Shape;590;p29">
            <a:extLst>
              <a:ext uri="{FF2B5EF4-FFF2-40B4-BE49-F238E27FC236}">
                <a16:creationId xmlns:a16="http://schemas.microsoft.com/office/drawing/2014/main" id="{F18E9510-E4E2-29A1-2673-31B15CFEEEA1}"/>
              </a:ext>
            </a:extLst>
          </p:cNvPr>
          <p:cNvSpPr/>
          <p:nvPr/>
        </p:nvSpPr>
        <p:spPr>
          <a:xfrm>
            <a:off x="5030427" y="1474011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incident_date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1" name="Google Shape;590;p29">
            <a:extLst>
              <a:ext uri="{FF2B5EF4-FFF2-40B4-BE49-F238E27FC236}">
                <a16:creationId xmlns:a16="http://schemas.microsoft.com/office/drawing/2014/main" id="{F21B566D-B137-0F84-177E-B4399872D2EA}"/>
              </a:ext>
            </a:extLst>
          </p:cNvPr>
          <p:cNvSpPr/>
          <p:nvPr/>
        </p:nvSpPr>
        <p:spPr>
          <a:xfrm>
            <a:off x="5030427" y="1763857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data_year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2" name="Google Shape;590;p29">
            <a:extLst>
              <a:ext uri="{FF2B5EF4-FFF2-40B4-BE49-F238E27FC236}">
                <a16:creationId xmlns:a16="http://schemas.microsoft.com/office/drawing/2014/main" id="{3D8F0393-17A3-2F11-EC14-439A2009954E}"/>
              </a:ext>
            </a:extLst>
          </p:cNvPr>
          <p:cNvSpPr/>
          <p:nvPr/>
        </p:nvSpPr>
        <p:spPr>
          <a:xfrm>
            <a:off x="5030427" y="2050255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state_name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3" name="Google Shape;590;p29">
            <a:extLst>
              <a:ext uri="{FF2B5EF4-FFF2-40B4-BE49-F238E27FC236}">
                <a16:creationId xmlns:a16="http://schemas.microsoft.com/office/drawing/2014/main" id="{3170375D-020F-33C5-6C0D-69C185AF4D73}"/>
              </a:ext>
            </a:extLst>
          </p:cNvPr>
          <p:cNvSpPr/>
          <p:nvPr/>
        </p:nvSpPr>
        <p:spPr>
          <a:xfrm>
            <a:off x="5030427" y="2336661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state_abbr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4" name="Google Shape;590;p29">
            <a:extLst>
              <a:ext uri="{FF2B5EF4-FFF2-40B4-BE49-F238E27FC236}">
                <a16:creationId xmlns:a16="http://schemas.microsoft.com/office/drawing/2014/main" id="{A65DF5F2-B869-F4F0-8A84-73F081C2BBE2}"/>
              </a:ext>
            </a:extLst>
          </p:cNvPr>
          <p:cNvSpPr/>
          <p:nvPr/>
        </p:nvSpPr>
        <p:spPr>
          <a:xfrm>
            <a:off x="5034450" y="2627092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bias_desc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5" name="Google Shape;590;p29">
            <a:extLst>
              <a:ext uri="{FF2B5EF4-FFF2-40B4-BE49-F238E27FC236}">
                <a16:creationId xmlns:a16="http://schemas.microsoft.com/office/drawing/2014/main" id="{EF96C92E-DD81-2476-4EAC-8348D336635A}"/>
              </a:ext>
            </a:extLst>
          </p:cNvPr>
          <p:cNvSpPr/>
          <p:nvPr/>
        </p:nvSpPr>
        <p:spPr>
          <a:xfrm>
            <a:off x="5030427" y="2912911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offense_name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6" name="Google Shape;590;p29">
            <a:extLst>
              <a:ext uri="{FF2B5EF4-FFF2-40B4-BE49-F238E27FC236}">
                <a16:creationId xmlns:a16="http://schemas.microsoft.com/office/drawing/2014/main" id="{54E52AB1-17F9-28DE-53A3-675705A2DA4E}"/>
              </a:ext>
            </a:extLst>
          </p:cNvPr>
          <p:cNvSpPr/>
          <p:nvPr/>
        </p:nvSpPr>
        <p:spPr>
          <a:xfrm>
            <a:off x="5030427" y="3192415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victim_types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7" name="Google Shape;590;p29">
            <a:extLst>
              <a:ext uri="{FF2B5EF4-FFF2-40B4-BE49-F238E27FC236}">
                <a16:creationId xmlns:a16="http://schemas.microsoft.com/office/drawing/2014/main" id="{F70192E8-0F63-B651-8E94-B66A4F53B5C7}"/>
              </a:ext>
            </a:extLst>
          </p:cNvPr>
          <p:cNvSpPr/>
          <p:nvPr/>
        </p:nvSpPr>
        <p:spPr>
          <a:xfrm>
            <a:off x="5030427" y="3478819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offender_race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8" name="Google Shape;590;p29">
            <a:extLst>
              <a:ext uri="{FF2B5EF4-FFF2-40B4-BE49-F238E27FC236}">
                <a16:creationId xmlns:a16="http://schemas.microsoft.com/office/drawing/2014/main" id="{8D230558-4B5D-EC26-727B-AFA133B80970}"/>
              </a:ext>
            </a:extLst>
          </p:cNvPr>
          <p:cNvSpPr/>
          <p:nvPr/>
        </p:nvSpPr>
        <p:spPr>
          <a:xfrm>
            <a:off x="5030427" y="3765214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offender_ethnicity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19" name="Google Shape;590;p29">
            <a:extLst>
              <a:ext uri="{FF2B5EF4-FFF2-40B4-BE49-F238E27FC236}">
                <a16:creationId xmlns:a16="http://schemas.microsoft.com/office/drawing/2014/main" id="{C7F972E5-CAED-52BF-E172-1E169130076E}"/>
              </a:ext>
            </a:extLst>
          </p:cNvPr>
          <p:cNvSpPr/>
          <p:nvPr/>
        </p:nvSpPr>
        <p:spPr>
          <a:xfrm>
            <a:off x="5041348" y="4055634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multiple_offense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20" name="Google Shape;590;p29">
            <a:extLst>
              <a:ext uri="{FF2B5EF4-FFF2-40B4-BE49-F238E27FC236}">
                <a16:creationId xmlns:a16="http://schemas.microsoft.com/office/drawing/2014/main" id="{16606562-A40E-7743-25AB-C2B4E9577BF1}"/>
              </a:ext>
            </a:extLst>
          </p:cNvPr>
          <p:cNvSpPr/>
          <p:nvPr/>
        </p:nvSpPr>
        <p:spPr>
          <a:xfrm>
            <a:off x="5048823" y="4346058"/>
            <a:ext cx="1342768" cy="247800"/>
          </a:xfrm>
          <a:custGeom>
            <a:avLst/>
            <a:gdLst/>
            <a:ahLst/>
            <a:cxnLst/>
            <a:rect l="l" t="t" r="r" b="b"/>
            <a:pathLst>
              <a:path w="20073" h="6283" extrusionOk="0">
                <a:moveTo>
                  <a:pt x="1" y="1"/>
                </a:moveTo>
                <a:lnTo>
                  <a:pt x="1" y="6283"/>
                </a:lnTo>
                <a:lnTo>
                  <a:pt x="20073" y="6283"/>
                </a:lnTo>
                <a:lnTo>
                  <a:pt x="20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  <a:latin typeface="Maven Pro" panose="020B0604020202020204" charset="0"/>
              </a:rPr>
              <a:t>multiple_bias</a:t>
            </a:r>
            <a:endParaRPr sz="1000" b="1" dirty="0">
              <a:solidFill>
                <a:schemeClr val="bg2"/>
              </a:solidFill>
              <a:latin typeface="Maven Pro" panose="020B0604020202020204" charset="0"/>
            </a:endParaRPr>
          </a:p>
        </p:txBody>
      </p:sp>
      <p:sp>
        <p:nvSpPr>
          <p:cNvPr id="23" name="Google Shape;573;p29">
            <a:extLst>
              <a:ext uri="{FF2B5EF4-FFF2-40B4-BE49-F238E27FC236}">
                <a16:creationId xmlns:a16="http://schemas.microsoft.com/office/drawing/2014/main" id="{458607FB-2EBA-CC56-7D6B-AA6AC84FECF4}"/>
              </a:ext>
            </a:extLst>
          </p:cNvPr>
          <p:cNvSpPr txBox="1">
            <a:spLocks/>
          </p:cNvSpPr>
          <p:nvPr/>
        </p:nvSpPr>
        <p:spPr>
          <a:xfrm>
            <a:off x="2961459" y="2506333"/>
            <a:ext cx="1641594" cy="34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sz="1200" dirty="0"/>
              <a:t>12  Selected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833A7-3352-F027-4CF5-62F5766F2C07}"/>
              </a:ext>
            </a:extLst>
          </p:cNvPr>
          <p:cNvSpPr txBox="1"/>
          <p:nvPr/>
        </p:nvSpPr>
        <p:spPr>
          <a:xfrm>
            <a:off x="138023" y="4658264"/>
            <a:ext cx="66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2/19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7012-FD97-D446-3EB0-48E00F6F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169" y="411675"/>
            <a:ext cx="4939356" cy="577800"/>
          </a:xfrm>
        </p:spPr>
        <p:txBody>
          <a:bodyPr/>
          <a:lstStyle/>
          <a:p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r>
              <a:rPr lang="en" dirty="0"/>
              <a:t> </a:t>
            </a:r>
            <a:r>
              <a:rPr lang="fa-IR" dirty="0"/>
              <a:t>)</a:t>
            </a:r>
            <a:r>
              <a:rPr lang="en-US" dirty="0"/>
              <a:t>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9612-7B02-570F-0E33-21A10591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9" y="1828800"/>
            <a:ext cx="8217234" cy="1674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AF7C8-08A8-BB3E-6640-D9C393D60E64}"/>
              </a:ext>
            </a:extLst>
          </p:cNvPr>
          <p:cNvSpPr txBox="1"/>
          <p:nvPr/>
        </p:nvSpPr>
        <p:spPr>
          <a:xfrm>
            <a:off x="82814" y="4647912"/>
            <a:ext cx="621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3/19</a:t>
            </a:r>
          </a:p>
        </p:txBody>
      </p:sp>
    </p:spTree>
    <p:extLst>
      <p:ext uri="{BB962C8B-B14F-4D97-AF65-F5344CB8AC3E}">
        <p14:creationId xmlns:p14="http://schemas.microsoft.com/office/powerpoint/2010/main" val="390128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C79226-C41A-2902-D3BD-4B43280A8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5584"/>
            <a:ext cx="7607325" cy="2739753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Investigating the number of missing values and unique values 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Filling missing/</a:t>
            </a:r>
            <a:r>
              <a:rPr lang="en-US" sz="1600" dirty="0" err="1"/>
              <a:t>NaN</a:t>
            </a:r>
            <a:r>
              <a:rPr lang="en-US" sz="1600" dirty="0"/>
              <a:t> values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Converting some column types to “</a:t>
            </a:r>
            <a:r>
              <a:rPr lang="en-US" sz="1600" dirty="0">
                <a:solidFill>
                  <a:schemeClr val="accent2"/>
                </a:solidFill>
              </a:rPr>
              <a:t>categorical</a:t>
            </a:r>
            <a:r>
              <a:rPr lang="en-US" sz="1600" dirty="0"/>
              <a:t>” 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Converting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incident_date </a:t>
            </a:r>
            <a:r>
              <a:rPr lang="en-US" sz="1600" dirty="0"/>
              <a:t>column to “</a:t>
            </a:r>
            <a:r>
              <a:rPr lang="en-US" sz="1600" dirty="0">
                <a:solidFill>
                  <a:schemeClr val="accent2"/>
                </a:solidFill>
              </a:rPr>
              <a:t>datetime</a:t>
            </a:r>
            <a:r>
              <a:rPr lang="en-US" sz="1600" dirty="0"/>
              <a:t>”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Removing Rows that are not US states (just territories)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 2" panose="05020102010507070707" pitchFamily="18" charset="2"/>
              <a:buChar char=""/>
            </a:pPr>
            <a:r>
              <a:rPr lang="en-US" sz="1600" dirty="0"/>
              <a:t>Adding the needed columns: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total_hate_crimes_per_year</a:t>
            </a:r>
            <a:endParaRPr lang="en-US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total_hate_crimes_per_state_per_year</a:t>
            </a:r>
            <a:endParaRPr lang="en-US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lvl="1">
              <a:buClr>
                <a:schemeClr val="accent3"/>
              </a:buClr>
              <a:buFont typeface="Wingdings 2" panose="05020102010507070707" pitchFamily="18" charset="2"/>
              <a:buChar char="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791B4-847D-0267-5647-08709EBA6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PREPROCESS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F89DE-E204-3143-B590-AB705DE998E3}"/>
              </a:ext>
            </a:extLst>
          </p:cNvPr>
          <p:cNvSpPr txBox="1"/>
          <p:nvPr/>
        </p:nvSpPr>
        <p:spPr>
          <a:xfrm>
            <a:off x="103517" y="4672066"/>
            <a:ext cx="63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4/19</a:t>
            </a:r>
          </a:p>
        </p:txBody>
      </p:sp>
    </p:spTree>
    <p:extLst>
      <p:ext uri="{BB962C8B-B14F-4D97-AF65-F5344CB8AC3E}">
        <p14:creationId xmlns:p14="http://schemas.microsoft.com/office/powerpoint/2010/main" val="377386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D483-65F3-5077-873C-333076695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5A870-110A-9108-7E4C-72A99D5751B3}"/>
              </a:ext>
            </a:extLst>
          </p:cNvPr>
          <p:cNvSpPr txBox="1"/>
          <p:nvPr/>
        </p:nvSpPr>
        <p:spPr>
          <a:xfrm>
            <a:off x="779827" y="1204248"/>
            <a:ext cx="7736170" cy="247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What category of biases are the most significant contributors to hate crimes?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What are the most frequent types victims of hate crimes?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How is the hate crime trend changed over the years?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What states are the most significant contributors to hate crimes?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What category of hate crimes are the most recurring ones?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64C76-2DB3-EB3D-F743-D1059AC06870}"/>
              </a:ext>
            </a:extLst>
          </p:cNvPr>
          <p:cNvSpPr txBox="1"/>
          <p:nvPr/>
        </p:nvSpPr>
        <p:spPr>
          <a:xfrm>
            <a:off x="80537" y="4675517"/>
            <a:ext cx="67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5/19</a:t>
            </a:r>
          </a:p>
        </p:txBody>
      </p:sp>
    </p:spTree>
    <p:extLst>
      <p:ext uri="{BB962C8B-B14F-4D97-AF65-F5344CB8AC3E}">
        <p14:creationId xmlns:p14="http://schemas.microsoft.com/office/powerpoint/2010/main" val="408232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347D-664E-2B6F-597B-945E8DD1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ECC09-DAF2-DFFA-9FD2-03F9E26E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17" y="1264131"/>
            <a:ext cx="6021783" cy="30807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E988F5-8CEF-080A-B0BF-FAB36855B621}"/>
              </a:ext>
            </a:extLst>
          </p:cNvPr>
          <p:cNvSpPr txBox="1">
            <a:spLocks/>
          </p:cNvSpPr>
          <p:nvPr/>
        </p:nvSpPr>
        <p:spPr>
          <a:xfrm>
            <a:off x="570952" y="469918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7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en-US" sz="3000" dirty="0">
                <a:solidFill>
                  <a:srgbClr val="92D050"/>
                </a:solidFill>
              </a:rPr>
              <a:t>DDA</a:t>
            </a:r>
            <a:r>
              <a:rPr lang="en-US" sz="3000" dirty="0"/>
              <a:t> – Q1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34A9B-75AA-4B51-03E8-863676C4A469}"/>
              </a:ext>
            </a:extLst>
          </p:cNvPr>
          <p:cNvSpPr txBox="1"/>
          <p:nvPr/>
        </p:nvSpPr>
        <p:spPr>
          <a:xfrm>
            <a:off x="106968" y="4826887"/>
            <a:ext cx="70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6/19</a:t>
            </a:r>
          </a:p>
        </p:txBody>
      </p:sp>
    </p:spTree>
    <p:extLst>
      <p:ext uri="{BB962C8B-B14F-4D97-AF65-F5344CB8AC3E}">
        <p14:creationId xmlns:p14="http://schemas.microsoft.com/office/powerpoint/2010/main" val="104784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773A-1397-2535-B6FD-11BBDBE15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DDA</a:t>
            </a:r>
            <a:r>
              <a:rPr lang="en-US" dirty="0"/>
              <a:t> – Q1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29BD2A-4FAB-8383-2902-6C1B6E3512C0}"/>
                  </a:ext>
                </a:extLst>
              </p14:cNvPr>
              <p14:cNvContentPartPr/>
              <p14:nvPr/>
            </p14:nvContentPartPr>
            <p14:xfrm>
              <a:off x="1559602" y="1351291"/>
              <a:ext cx="7898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29BD2A-4FAB-8383-2902-6C1B6E3512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1962" y="1315651"/>
                <a:ext cx="825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41A535-21B3-491E-2EE9-54F647933516}"/>
                  </a:ext>
                </a:extLst>
              </p14:cNvPr>
              <p14:cNvContentPartPr/>
              <p14:nvPr/>
            </p14:nvContentPartPr>
            <p14:xfrm>
              <a:off x="2052802" y="1440931"/>
              <a:ext cx="3078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41A535-21B3-491E-2EE9-54F647933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5162" y="1405291"/>
                <a:ext cx="343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BE34D6-55E9-0555-9A05-C761CF112E9A}"/>
                  </a:ext>
                </a:extLst>
              </p14:cNvPr>
              <p14:cNvContentPartPr/>
              <p14:nvPr/>
            </p14:nvContentPartPr>
            <p14:xfrm>
              <a:off x="2042722" y="1527331"/>
              <a:ext cx="3124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BE34D6-55E9-0555-9A05-C761CF112E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4722" y="1491331"/>
                <a:ext cx="348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308794-AFB6-CCB1-9B6E-DB3E3D526803}"/>
                  </a:ext>
                </a:extLst>
              </p14:cNvPr>
              <p14:cNvContentPartPr/>
              <p14:nvPr/>
            </p14:nvContentPartPr>
            <p14:xfrm>
              <a:off x="1949122" y="1606531"/>
              <a:ext cx="4060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308794-AFB6-CCB1-9B6E-DB3E3D5268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1482" y="1570891"/>
                <a:ext cx="441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8BD46AD-0FBF-6E8A-96AE-2D9D82835F42}"/>
                  </a:ext>
                </a:extLst>
              </p14:cNvPr>
              <p14:cNvContentPartPr/>
              <p14:nvPr/>
            </p14:nvContentPartPr>
            <p14:xfrm>
              <a:off x="1759762" y="1706611"/>
              <a:ext cx="6008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8BD46AD-0FBF-6E8A-96AE-2D9D82835F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1762" y="1670971"/>
                <a:ext cx="63648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89AB3F6-C764-521B-A959-9E44A20875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933" y="913068"/>
            <a:ext cx="6949440" cy="3783461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EAC0949-F7D3-0126-4184-A851EE8A4B13}"/>
              </a:ext>
            </a:extLst>
          </p:cNvPr>
          <p:cNvSpPr/>
          <p:nvPr/>
        </p:nvSpPr>
        <p:spPr>
          <a:xfrm>
            <a:off x="1486585" y="1189068"/>
            <a:ext cx="147512" cy="438551"/>
          </a:xfrm>
          <a:prstGeom prst="leftBrace">
            <a:avLst>
              <a:gd name="adj1" fmla="val 8333"/>
              <a:gd name="adj2" fmla="val 492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12A53-5035-21C8-4EFD-0B8EED71C1E4}"/>
              </a:ext>
            </a:extLst>
          </p:cNvPr>
          <p:cNvSpPr txBox="1"/>
          <p:nvPr/>
        </p:nvSpPr>
        <p:spPr>
          <a:xfrm>
            <a:off x="86262" y="4672066"/>
            <a:ext cx="650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20515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363</Words>
  <Application>Microsoft Office PowerPoint</Application>
  <PresentationFormat>On-screen Show (16:9)</PresentationFormat>
  <Paragraphs>92</Paragraphs>
  <Slides>22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Wingdings</vt:lpstr>
      <vt:lpstr>Fira Sans Condensed Medium</vt:lpstr>
      <vt:lpstr>Nunito Light</vt:lpstr>
      <vt:lpstr>Livvic Light</vt:lpstr>
      <vt:lpstr>Share Tech</vt:lpstr>
      <vt:lpstr>Fira Sans Extra Condensed Medium</vt:lpstr>
      <vt:lpstr>Maven Pro</vt:lpstr>
      <vt:lpstr>Consolas</vt:lpstr>
      <vt:lpstr>Wingdings 2</vt:lpstr>
      <vt:lpstr>Advent Pro SemiBold</vt:lpstr>
      <vt:lpstr>Data Science Consulting by Slidesgo</vt:lpstr>
      <vt:lpstr>HATE CRIME  DATA ANALYSIS</vt:lpstr>
      <vt:lpstr>Introduction</vt:lpstr>
      <vt:lpstr>INTRODUCTION</vt:lpstr>
      <vt:lpstr>INTRODUCTION )Cont.)</vt:lpstr>
      <vt:lpstr>INTRODUCTION )Cont.)</vt:lpstr>
      <vt:lpstr>PREPROCESS</vt:lpstr>
      <vt:lpstr>Questions</vt:lpstr>
      <vt:lpstr>PowerPoint Presentation</vt:lpstr>
      <vt:lpstr>DDA – Q1</vt:lpstr>
      <vt:lpstr>DDA – Q2</vt:lpstr>
      <vt:lpstr>DDA – Q3</vt:lpstr>
      <vt:lpstr>DDA – Q4</vt:lpstr>
      <vt:lpstr>DDA – Q4</vt:lpstr>
      <vt:lpstr>DDA – Q4</vt:lpstr>
      <vt:lpstr>DDA – Q4</vt:lpstr>
      <vt:lpstr>DDA – Q5</vt:lpstr>
      <vt:lpstr>DDA – Q5</vt:lpstr>
      <vt:lpstr>DDA – Q5</vt:lpstr>
      <vt:lpstr>DDA – Q5 (Most frequent Offense)</vt:lpstr>
      <vt:lpstr>DDA – Q5 (2nd Most frequent Offense)</vt:lpstr>
      <vt:lpstr>DDA – Q5 (3rd Most frequent Offense)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CRIME  DATA ANALYSIS</dc:title>
  <cp:lastModifiedBy>Sara Rostami</cp:lastModifiedBy>
  <cp:revision>86</cp:revision>
  <dcterms:modified xsi:type="dcterms:W3CDTF">2022-12-29T18:35:59Z</dcterms:modified>
</cp:coreProperties>
</file>